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12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3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97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66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50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5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48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87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43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88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97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D8319-1980-4009-AA32-2628FA49A386}" type="datetimeFigureOut">
              <a:rPr lang="ru-RU" smtClean="0"/>
              <a:pPr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A76A0-6FDF-4900-880A-B8E5767D03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26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Стратегия продвижения компании в социальных сетях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Что такое </a:t>
            </a:r>
            <a:r>
              <a:rPr lang="en-US" b="1" dirty="0"/>
              <a:t>SMM </a:t>
            </a:r>
            <a:r>
              <a:rPr lang="ru-RU" b="1" dirty="0"/>
              <a:t>стратегия?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39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6" y="-271463"/>
            <a:ext cx="8779669" cy="74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7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Цель «ПОВЫШЕНИЕ УЗНАВАЕМОСТИ</a:t>
            </a:r>
            <a:br>
              <a:rPr lang="ru-RU" dirty="0"/>
            </a:br>
            <a:r>
              <a:rPr lang="ru-RU" b="1" dirty="0"/>
              <a:t>(ЛОЯЛЬНОСТИ)»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214554"/>
            <a:ext cx="8229600" cy="3911609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Здесь Ваша задача, сделать себя или свой бренд узнаваемым.</a:t>
            </a:r>
            <a:br>
              <a:rPr lang="ru-RU" dirty="0"/>
            </a:br>
            <a:r>
              <a:rPr lang="ru-RU" dirty="0"/>
              <a:t>Что вам это дает?</a:t>
            </a:r>
            <a:br>
              <a:rPr lang="ru-RU" dirty="0"/>
            </a:br>
            <a:r>
              <a:rPr lang="ru-RU" dirty="0"/>
              <a:t>Вам очень быстро начинаю доверять!!!</a:t>
            </a:r>
            <a:br>
              <a:rPr lang="ru-RU" dirty="0"/>
            </a:br>
            <a:r>
              <a:rPr lang="ru-RU" dirty="0"/>
              <a:t>Прямых продаж на этом этапе, как правило, нет.</a:t>
            </a:r>
            <a:br>
              <a:rPr lang="ru-RU" dirty="0"/>
            </a:br>
            <a:r>
              <a:rPr lang="ru-RU" dirty="0"/>
              <a:t>Продажи будут тогда, когда люди Вам начнут доверять.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12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7" y="-123944"/>
            <a:ext cx="7310024" cy="71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Цель «ОБЩЕНИЕ С КЛИЕНТАМИ»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этом случае ваша задача взаимодействие с уже существующими клиентами или теми, кто практически готов ими стать.</a:t>
            </a:r>
            <a:br>
              <a:rPr lang="ru-RU" dirty="0"/>
            </a:br>
            <a:r>
              <a:rPr lang="ru-RU" dirty="0"/>
              <a:t>Это, как раз, те люди, которые уже о Вас знают (см. цель «Повышение узнаваемости»).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259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8" y="554428"/>
            <a:ext cx="6218258" cy="58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1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697" y="917217"/>
            <a:ext cx="7886700" cy="53202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Цель «РАБОТА С НЕГАТИВОМ»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086929"/>
            <a:ext cx="7886700" cy="5090035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Такая цель присутствия в </a:t>
            </a:r>
            <a:r>
              <a:rPr lang="ru-RU" dirty="0" err="1"/>
              <a:t>соцсетях</a:t>
            </a:r>
            <a:r>
              <a:rPr lang="ru-RU" dirty="0"/>
              <a:t> возникает, когда нужно убрать какой – то негатив о компании.</a:t>
            </a:r>
            <a:br>
              <a:rPr lang="ru-RU" dirty="0"/>
            </a:br>
            <a:r>
              <a:rPr lang="ru-RU" dirty="0"/>
              <a:t>Эта цель промежуточная и планомерно она переводиться в 4 или 1 цель.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69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08" y="-9525"/>
            <a:ext cx="7308056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ИТОГ: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ru-RU" dirty="0"/>
            </a:br>
            <a:r>
              <a:rPr lang="ru-RU" dirty="0"/>
              <a:t>• </a:t>
            </a:r>
            <a:r>
              <a:rPr lang="ru-RU" b="1" dirty="0"/>
              <a:t>Прямая продажа</a:t>
            </a:r>
            <a:br>
              <a:rPr lang="ru-RU" dirty="0"/>
            </a:br>
            <a:r>
              <a:rPr lang="ru-RU" dirty="0"/>
              <a:t>• </a:t>
            </a:r>
            <a:r>
              <a:rPr lang="ru-RU" b="1" dirty="0"/>
              <a:t>Трафик</a:t>
            </a:r>
            <a:br>
              <a:rPr lang="ru-RU" dirty="0"/>
            </a:br>
            <a:r>
              <a:rPr lang="ru-RU" dirty="0"/>
              <a:t>• </a:t>
            </a:r>
            <a:r>
              <a:rPr lang="ru-RU" b="1" dirty="0"/>
              <a:t>Повышение узнаваемости (лояльности)</a:t>
            </a:r>
            <a:br>
              <a:rPr lang="ru-RU" dirty="0"/>
            </a:br>
            <a:r>
              <a:rPr lang="ru-RU" dirty="0"/>
              <a:t>• </a:t>
            </a:r>
            <a:r>
              <a:rPr lang="ru-RU" b="1" dirty="0"/>
              <a:t>Общение с клиентами</a:t>
            </a:r>
            <a:br>
              <a:rPr lang="ru-RU" dirty="0"/>
            </a:br>
            <a:r>
              <a:rPr lang="ru-RU" dirty="0"/>
              <a:t>• </a:t>
            </a:r>
            <a:r>
              <a:rPr lang="ru-RU" b="1" dirty="0"/>
              <a:t>Работа с негативом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38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СТРАТЕГИЯ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ru-RU" dirty="0"/>
            </a:br>
            <a:r>
              <a:rPr lang="ru-RU" dirty="0"/>
              <a:t>Разработанная стратегия позволит</a:t>
            </a:r>
            <a:br>
              <a:rPr lang="ru-RU" dirty="0"/>
            </a:br>
            <a:r>
              <a:rPr lang="ru-RU" dirty="0"/>
              <a:t>структурировать работу, контролировать</a:t>
            </a:r>
            <a:br>
              <a:rPr lang="ru-RU" dirty="0"/>
            </a:br>
            <a:r>
              <a:rPr lang="ru-RU" dirty="0"/>
              <a:t>процесс и оперативно отслеживать</a:t>
            </a:r>
            <a:br>
              <a:rPr lang="ru-RU" dirty="0"/>
            </a:br>
            <a:r>
              <a:rPr lang="ru-RU" dirty="0"/>
              <a:t>эффективность.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987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В итоге стратегия продвижения должна</a:t>
            </a:r>
            <a:br>
              <a:rPr lang="ru-RU" dirty="0"/>
            </a:br>
            <a:r>
              <a:rPr lang="ru-RU" b="1" dirty="0"/>
              <a:t>ответить на 4 вопроса: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• Зачем делать? (Цель)</a:t>
            </a:r>
            <a:br>
              <a:rPr lang="ru-RU" dirty="0"/>
            </a:br>
            <a:r>
              <a:rPr lang="ru-RU" dirty="0"/>
              <a:t>• Для кого делать? (ЦА)</a:t>
            </a:r>
            <a:br>
              <a:rPr lang="ru-RU" dirty="0"/>
            </a:br>
            <a:r>
              <a:rPr lang="ru-RU" dirty="0"/>
              <a:t>• Что делать? (План)</a:t>
            </a:r>
            <a:br>
              <a:rPr lang="ru-RU" dirty="0"/>
            </a:br>
            <a:r>
              <a:rPr lang="ru-RU" dirty="0"/>
              <a:t>• Где делать? (Сети или другой ресурс)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67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SMM стратегия </a:t>
            </a:r>
            <a:r>
              <a:rPr lang="ru-RU" dirty="0"/>
              <a:t>- общий план продвижения</a:t>
            </a:r>
            <a:br>
              <a:rPr lang="ru-RU" dirty="0"/>
            </a:br>
            <a:r>
              <a:rPr lang="ru-RU" dirty="0"/>
              <a:t>товара/услуги в соц. сетях</a:t>
            </a:r>
            <a:br>
              <a:rPr lang="ru-RU" dirty="0"/>
            </a:br>
            <a:r>
              <a:rPr lang="ru-RU" dirty="0"/>
              <a:t>SMM должен быть осмысленным,</a:t>
            </a:r>
            <a:br>
              <a:rPr lang="ru-RU" dirty="0"/>
            </a:br>
            <a:r>
              <a:rPr lang="ru-RU" dirty="0"/>
              <a:t>спланированным, с четко поставленными</a:t>
            </a:r>
            <a:br>
              <a:rPr lang="ru-RU" dirty="0"/>
            </a:br>
            <a:r>
              <a:rPr lang="ru-RU" dirty="0"/>
              <a:t>задачами, а интуитивный подход в SMM не</a:t>
            </a:r>
            <a:br>
              <a:rPr lang="ru-RU" dirty="0"/>
            </a:br>
            <a:r>
              <a:rPr lang="ru-RU" dirty="0"/>
              <a:t>работает.</a:t>
            </a:r>
            <a:br>
              <a:rPr lang="ru-RU" dirty="0"/>
            </a:br>
            <a:r>
              <a:rPr lang="ru-RU" dirty="0"/>
              <a:t>Именно поэтому нужно сформулировать</a:t>
            </a:r>
            <a:br>
              <a:rPr lang="ru-RU" dirty="0"/>
            </a:br>
            <a:r>
              <a:rPr lang="ru-RU" dirty="0"/>
              <a:t>стратегию продвижения в социальных</a:t>
            </a:r>
            <a:br>
              <a:rPr lang="ru-RU" dirty="0"/>
            </a:br>
            <a:r>
              <a:rPr lang="ru-RU" dirty="0"/>
              <a:t>сетях.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434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Алгоритм создания стратегии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620688"/>
            <a:ext cx="7886700" cy="55562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/>
              <a:t>Шаг 1</a:t>
            </a:r>
            <a:br>
              <a:rPr lang="ru-RU" dirty="0"/>
            </a:br>
            <a:r>
              <a:rPr lang="ru-RU" b="1" dirty="0"/>
              <a:t>Определение целевой аудитории</a:t>
            </a:r>
            <a:br>
              <a:rPr lang="ru-RU" dirty="0"/>
            </a:br>
            <a:r>
              <a:rPr lang="ru-RU" b="1" dirty="0"/>
              <a:t>Определение целевой аудитории - 50% сделанной</a:t>
            </a:r>
            <a:br>
              <a:rPr lang="ru-RU" dirty="0"/>
            </a:br>
            <a:r>
              <a:rPr lang="ru-RU" b="1" dirty="0"/>
              <a:t>работы!</a:t>
            </a:r>
            <a:br>
              <a:rPr lang="ru-RU" dirty="0"/>
            </a:br>
            <a:r>
              <a:rPr lang="ru-RU" b="1" dirty="0"/>
              <a:t>Из чего состоит портрет клиента?</a:t>
            </a:r>
            <a:br>
              <a:rPr lang="ru-RU" dirty="0"/>
            </a:br>
            <a:r>
              <a:rPr lang="ru-RU" dirty="0"/>
              <a:t>• География. Где живут ваши потенциальные</a:t>
            </a:r>
            <a:br>
              <a:rPr lang="ru-RU" dirty="0"/>
            </a:br>
            <a:r>
              <a:rPr lang="ru-RU" dirty="0"/>
              <a:t>клиенты?</a:t>
            </a:r>
            <a:br>
              <a:rPr lang="ru-RU" dirty="0"/>
            </a:br>
            <a:r>
              <a:rPr lang="ru-RU" dirty="0"/>
              <a:t>• Социально-демографические характеристики.</a:t>
            </a:r>
            <a:br>
              <a:rPr lang="ru-RU" dirty="0"/>
            </a:br>
            <a:r>
              <a:rPr lang="ru-RU" dirty="0"/>
              <a:t>Каковы пол, возраст, семейное положение,</a:t>
            </a:r>
            <a:br>
              <a:rPr lang="ru-RU" dirty="0"/>
            </a:br>
            <a:r>
              <a:rPr lang="ru-RU" dirty="0"/>
              <a:t>должность, образование, уровень доходов целевой</a:t>
            </a:r>
            <a:br>
              <a:rPr lang="ru-RU" dirty="0"/>
            </a:br>
            <a:r>
              <a:rPr lang="ru-RU" dirty="0"/>
              <a:t>аудитории?</a:t>
            </a:r>
            <a:br>
              <a:rPr lang="ru-RU" dirty="0"/>
            </a:br>
            <a:r>
              <a:rPr lang="ru-RU" dirty="0"/>
              <a:t>• Интересы, увлечения. Что может привлечь</a:t>
            </a:r>
            <a:br>
              <a:rPr lang="ru-RU" dirty="0"/>
            </a:br>
            <a:r>
              <a:rPr lang="ru-RU" dirty="0"/>
              <a:t>аудиторию, на что она обращает внимание,</a:t>
            </a:r>
            <a:br>
              <a:rPr lang="ru-RU" dirty="0"/>
            </a:br>
            <a:r>
              <a:rPr lang="ru-RU" dirty="0"/>
              <a:t>какие другие товары и услуги аудитории нужны?</a:t>
            </a:r>
          </a:p>
        </p:txBody>
      </p:sp>
    </p:spTree>
    <p:extLst>
      <p:ext uri="{BB962C8B-B14F-4D97-AF65-F5344CB8AC3E}">
        <p14:creationId xmlns:p14="http://schemas.microsoft.com/office/powerpoint/2010/main" val="420395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4243"/>
            <a:ext cx="7537331" cy="671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6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86" y="-141198"/>
            <a:ext cx="8839505" cy="75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5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ru-RU" dirty="0"/>
            </a:br>
            <a:r>
              <a:rPr lang="ru-RU" b="1" dirty="0"/>
              <a:t>Определение ключевых задач кампании</a:t>
            </a:r>
            <a:br>
              <a:rPr lang="ru-RU" dirty="0"/>
            </a:br>
            <a:r>
              <a:rPr lang="ru-RU" dirty="0"/>
              <a:t>Необходимо понять, какая задача либо</a:t>
            </a:r>
            <a:br>
              <a:rPr lang="ru-RU" dirty="0"/>
            </a:br>
            <a:r>
              <a:rPr lang="ru-RU" dirty="0"/>
              <a:t>несколько задач наиболее актуальны</a:t>
            </a:r>
            <a:br>
              <a:rPr lang="ru-RU" dirty="0"/>
            </a:br>
            <a:r>
              <a:rPr lang="ru-RU" dirty="0"/>
              <a:t>именно для вашего бизнеса.</a:t>
            </a:r>
            <a:br>
              <a:rPr lang="ru-RU" dirty="0"/>
            </a:br>
            <a:r>
              <a:rPr lang="ru-RU" dirty="0"/>
              <a:t>От этого будут зависеть все дальнейшие</a:t>
            </a:r>
            <a:br>
              <a:rPr lang="ru-RU" dirty="0"/>
            </a:br>
            <a:r>
              <a:rPr lang="ru-RU" dirty="0"/>
              <a:t>действия в рамках кампании.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6507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Список задач (пересекаются с целями):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• Продажи</a:t>
            </a:r>
            <a:br>
              <a:rPr lang="ru-RU" dirty="0"/>
            </a:br>
            <a:r>
              <a:rPr lang="ru-RU" dirty="0"/>
              <a:t>• Донорство трафика (пользователь получает в сообществе</a:t>
            </a:r>
            <a:br>
              <a:rPr lang="ru-RU" dirty="0"/>
            </a:br>
            <a:r>
              <a:rPr lang="ru-RU" dirty="0"/>
              <a:t>ссылку на продающую страницу корпоративного сайта или</a:t>
            </a:r>
            <a:br>
              <a:rPr lang="ru-RU" dirty="0"/>
            </a:br>
            <a:r>
              <a:rPr lang="ru-RU" dirty="0"/>
              <a:t>интернет-магазина.)</a:t>
            </a:r>
            <a:br>
              <a:rPr lang="ru-RU" dirty="0"/>
            </a:br>
            <a:r>
              <a:rPr lang="ru-RU" dirty="0"/>
              <a:t>• Автономная торговля (продажа товара/услуг с помощью </a:t>
            </a:r>
            <a:r>
              <a:rPr lang="ru-RU" dirty="0" err="1"/>
              <a:t>виджета</a:t>
            </a:r>
            <a:r>
              <a:rPr lang="ru-RU" dirty="0"/>
              <a:t> или с помощью прямого контакта с менеджером по  продажам (без перехода на внешний сайт)</a:t>
            </a:r>
            <a:br>
              <a:rPr lang="ru-RU" dirty="0"/>
            </a:br>
            <a:r>
              <a:rPr lang="ru-RU" dirty="0"/>
              <a:t>• Повторные продажи</a:t>
            </a:r>
            <a:br>
              <a:rPr lang="ru-RU" dirty="0"/>
            </a:br>
            <a:r>
              <a:rPr lang="ru-RU" dirty="0"/>
              <a:t>• Рекомендации (лидеров мнений)</a:t>
            </a:r>
            <a:br>
              <a:rPr lang="ru-RU" dirty="0"/>
            </a:br>
            <a:r>
              <a:rPr lang="ru-RU" dirty="0"/>
              <a:t>• </a:t>
            </a:r>
            <a:r>
              <a:rPr lang="ru-RU" dirty="0" err="1"/>
              <a:t>Брендинг</a:t>
            </a:r>
            <a:br>
              <a:rPr lang="ru-RU" dirty="0"/>
            </a:br>
            <a:r>
              <a:rPr lang="ru-RU" dirty="0"/>
              <a:t>• Трафик</a:t>
            </a:r>
            <a:br>
              <a:rPr lang="ru-RU" dirty="0"/>
            </a:br>
            <a:r>
              <a:rPr lang="ru-RU" dirty="0"/>
              <a:t>• Нейтрализация негатива (PR)</a:t>
            </a:r>
            <a:br>
              <a:rPr lang="ru-RU" dirty="0"/>
            </a:br>
            <a:r>
              <a:rPr lang="ru-RU" dirty="0"/>
              <a:t>• Персональный </a:t>
            </a:r>
            <a:r>
              <a:rPr lang="ru-RU" dirty="0" err="1"/>
              <a:t>брендинг</a:t>
            </a:r>
            <a:r>
              <a:rPr lang="ru-RU" dirty="0"/>
              <a:t> (продвижение отдельных людей, а не</a:t>
            </a:r>
            <a:br>
              <a:rPr lang="ru-RU" dirty="0"/>
            </a:br>
            <a:r>
              <a:rPr lang="ru-RU" dirty="0"/>
              <a:t>компаний)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241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Подбор площадок</a:t>
            </a:r>
            <a:br>
              <a:rPr lang="ru-RU" dirty="0"/>
            </a:br>
            <a:r>
              <a:rPr lang="ru-RU" b="1" dirty="0"/>
              <a:t>с высокой концентрацией ЦА</a:t>
            </a:r>
            <a:br>
              <a:rPr lang="ru-RU" dirty="0"/>
            </a:br>
            <a:r>
              <a:rPr lang="ru-RU" dirty="0"/>
              <a:t>После того как аудитория определена,</a:t>
            </a:r>
            <a:br>
              <a:rPr lang="ru-RU" dirty="0"/>
            </a:br>
            <a:r>
              <a:rPr lang="ru-RU" dirty="0"/>
              <a:t>необходимо понять, где она сосредоточена</a:t>
            </a:r>
            <a:br>
              <a:rPr lang="ru-RU" dirty="0"/>
            </a:br>
            <a:r>
              <a:rPr lang="ru-RU" dirty="0"/>
              <a:t>– имеются в виду как глобальные площадки</a:t>
            </a:r>
            <a:br>
              <a:rPr lang="ru-RU" dirty="0"/>
            </a:br>
            <a:r>
              <a:rPr lang="ru-RU" dirty="0"/>
              <a:t>(«</a:t>
            </a:r>
            <a:r>
              <a:rPr lang="ru-RU" dirty="0" err="1"/>
              <a:t>ВКонтакте</a:t>
            </a:r>
            <a:r>
              <a:rPr lang="ru-RU" dirty="0"/>
              <a:t>», «Одноклассники»,</a:t>
            </a:r>
            <a:br>
              <a:rPr lang="ru-RU" dirty="0"/>
            </a:br>
            <a:r>
              <a:rPr lang="ru-RU" dirty="0"/>
              <a:t>нишевые сети), так и локальные</a:t>
            </a:r>
            <a:br>
              <a:rPr lang="ru-RU" dirty="0"/>
            </a:br>
            <a:r>
              <a:rPr lang="ru-RU" dirty="0"/>
              <a:t>(сообщества внутри социальных сетей,</a:t>
            </a:r>
            <a:br>
              <a:rPr lang="ru-RU" dirty="0"/>
            </a:br>
            <a:r>
              <a:rPr lang="ru-RU" dirty="0"/>
              <a:t>блоги, форумы).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83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Для подбора площадок</a:t>
            </a:r>
            <a:br>
              <a:rPr lang="ru-RU" dirty="0"/>
            </a:br>
            <a:r>
              <a:rPr lang="ru-RU" b="1" dirty="0"/>
              <a:t>есть несколько подходов: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br>
              <a:rPr lang="ru-RU" dirty="0"/>
            </a:br>
            <a:r>
              <a:rPr lang="ru-RU" dirty="0"/>
              <a:t>• Анализ статистики локальных площадок</a:t>
            </a:r>
            <a:br>
              <a:rPr lang="ru-RU" dirty="0"/>
            </a:br>
            <a:r>
              <a:rPr lang="ru-RU" dirty="0"/>
              <a:t>• Анализ тем и публикаций, которые обсуждаются на</a:t>
            </a:r>
            <a:br>
              <a:rPr lang="ru-RU" dirty="0"/>
            </a:br>
            <a:r>
              <a:rPr lang="ru-RU" dirty="0"/>
              <a:t>площадке</a:t>
            </a:r>
            <a:br>
              <a:rPr lang="ru-RU" dirty="0"/>
            </a:br>
            <a:r>
              <a:rPr lang="ru-RU" dirty="0"/>
              <a:t>• Анализ социально-демографического портрета</a:t>
            </a:r>
            <a:br>
              <a:rPr lang="ru-RU" dirty="0"/>
            </a:br>
            <a:r>
              <a:rPr lang="ru-RU" dirty="0"/>
              <a:t>аудитории (на многих площадках выкладываются</a:t>
            </a:r>
            <a:br>
              <a:rPr lang="ru-RU" dirty="0"/>
            </a:br>
            <a:r>
              <a:rPr lang="ru-RU" dirty="0"/>
              <a:t>портреты аудитории, рассчитанные на</a:t>
            </a:r>
            <a:br>
              <a:rPr lang="ru-RU" dirty="0"/>
            </a:br>
            <a:r>
              <a:rPr lang="ru-RU" dirty="0"/>
              <a:t>рекламодателей)</a:t>
            </a:r>
            <a:br>
              <a:rPr lang="ru-RU" dirty="0"/>
            </a:br>
            <a:r>
              <a:rPr lang="ru-RU" dirty="0"/>
              <a:t>• Специальный функционал (в соц. сетях есть</a:t>
            </a:r>
            <a:br>
              <a:rPr lang="ru-RU" dirty="0"/>
            </a:br>
            <a:r>
              <a:rPr lang="ru-RU" dirty="0"/>
              <a:t>возможность поиска аудитории по определенным</a:t>
            </a:r>
            <a:br>
              <a:rPr lang="ru-RU" dirty="0"/>
            </a:br>
            <a:r>
              <a:rPr lang="ru-RU" dirty="0"/>
              <a:t>параметрам и возможность узнать, сколько</a:t>
            </a:r>
            <a:br>
              <a:rPr lang="ru-RU" dirty="0"/>
            </a:br>
            <a:r>
              <a:rPr lang="ru-RU" dirty="0"/>
              <a:t>зарегистрированных участников им соответствует)</a:t>
            </a:r>
          </a:p>
        </p:txBody>
      </p:sp>
    </p:spTree>
    <p:extLst>
      <p:ext uri="{BB962C8B-B14F-4D97-AF65-F5344CB8AC3E}">
        <p14:creationId xmlns:p14="http://schemas.microsoft.com/office/powerpoint/2010/main" val="381473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Способ подбора ЦА</a:t>
            </a:r>
            <a:br>
              <a:rPr lang="ru-RU" dirty="0"/>
            </a:br>
            <a:r>
              <a:rPr lang="ru-RU" dirty="0"/>
              <a:t>через специализированные сервисы: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ru-RU" dirty="0"/>
            </a:br>
            <a:r>
              <a:rPr lang="ru-RU" dirty="0"/>
              <a:t>• https://sociate.ru</a:t>
            </a:r>
            <a:br>
              <a:rPr lang="ru-RU" dirty="0"/>
            </a:br>
            <a:r>
              <a:rPr lang="ru-RU" dirty="0"/>
              <a:t>• http://церебро.рф</a:t>
            </a:r>
            <a:br>
              <a:rPr lang="ru-RU" dirty="0"/>
            </a:br>
            <a:r>
              <a:rPr lang="ru-RU" dirty="0"/>
              <a:t>• http://vk.barkov.net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255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27" y="189781"/>
            <a:ext cx="7647317" cy="68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17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634" y="183578"/>
            <a:ext cx="6976817" cy="66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6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8572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При планировании работы в социальных</a:t>
            </a:r>
            <a:br>
              <a:rPr lang="ru-RU" dirty="0"/>
            </a:br>
            <a:r>
              <a:rPr lang="ru-RU" b="1" dirty="0"/>
              <a:t>сетях, необходимо: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428868"/>
            <a:ext cx="8229600" cy="3697295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1. Определить цели присутствия проекта в</a:t>
            </a:r>
            <a:r>
              <a:rPr lang="ru-RU" dirty="0"/>
              <a:t> </a:t>
            </a:r>
            <a:r>
              <a:rPr lang="ru-RU" b="1" dirty="0"/>
              <a:t>социальных сетях</a:t>
            </a:r>
            <a:br>
              <a:rPr lang="ru-RU" dirty="0"/>
            </a:br>
            <a:r>
              <a:rPr lang="ru-RU" b="1" dirty="0"/>
              <a:t>2. Проработать стратегию продвижения проекта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2238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5" y="74463"/>
            <a:ext cx="7536214" cy="70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1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 dirty="0"/>
              <a:t>Определение поведенческих особенностей аудитории</a:t>
            </a:r>
            <a:br>
              <a:rPr lang="ru-RU" dirty="0"/>
            </a:br>
            <a:endParaRPr lang="ru-RU" dirty="0"/>
          </a:p>
          <a:p>
            <a:r>
              <a:rPr lang="ru-RU" dirty="0"/>
              <a:t>Для того чтобы выбрать правильный формат продвижения, понять, какой контент будет интересен вашим потенциальным клиентам, и определиться с политикой </a:t>
            </a:r>
            <a:r>
              <a:rPr lang="ru-RU" dirty="0" err="1"/>
              <a:t>комьюнити</a:t>
            </a:r>
            <a:r>
              <a:rPr lang="ru-RU" dirty="0"/>
              <a:t>-менеджмента </a:t>
            </a:r>
            <a:br>
              <a:rPr lang="ru-RU" dirty="0"/>
            </a:br>
            <a:r>
              <a:rPr lang="ru-RU" dirty="0"/>
              <a:t>(взаимодействия), необходимо понять, какой шаблон онлайн-поведения свойственен этой аудитории.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40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9228" y="830953"/>
            <a:ext cx="7886700" cy="652792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сообществ конкурентов: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150" y="1573214"/>
            <a:ext cx="67437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02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br>
              <a:rPr lang="ru-RU" dirty="0"/>
            </a:br>
            <a:r>
              <a:rPr lang="ru-RU" b="1" dirty="0"/>
              <a:t>Разработка контентной стратегии</a:t>
            </a:r>
            <a:br>
              <a:rPr lang="ru-RU" dirty="0"/>
            </a:br>
            <a:r>
              <a:rPr lang="ru-RU" dirty="0"/>
              <a:t>Основу продвижения составляют материалы, которые вы будете публиковать в процессе кампании.</a:t>
            </a:r>
            <a:br>
              <a:rPr lang="ru-RU" dirty="0"/>
            </a:br>
            <a:r>
              <a:rPr lang="ru-RU" b="1" dirty="0"/>
              <a:t>Никакими способами невозможно заинтересовать человека тем, что ему безразлично, – статьями ли, видео роликами или фотографиями.</a:t>
            </a:r>
            <a:br>
              <a:rPr lang="ru-RU" dirty="0"/>
            </a:br>
            <a:r>
              <a:rPr lang="ru-RU" dirty="0"/>
              <a:t>Именно поэтому необходимо заранее спланировать </a:t>
            </a:r>
            <a:r>
              <a:rPr lang="ru-RU" b="1" dirty="0"/>
              <a:t>контентную стратегию на основании интересов целевой аудитории.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4381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Элементы контентной стратегии таковы: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• Основные темы публикаций</a:t>
            </a:r>
            <a:br>
              <a:rPr lang="ru-RU" dirty="0"/>
            </a:br>
            <a:r>
              <a:rPr lang="ru-RU" dirty="0"/>
              <a:t>• Частота публикации</a:t>
            </a:r>
            <a:br>
              <a:rPr lang="ru-RU" dirty="0"/>
            </a:br>
            <a:r>
              <a:rPr lang="ru-RU" dirty="0"/>
              <a:t>• Стилистика публикаций</a:t>
            </a:r>
            <a:br>
              <a:rPr lang="ru-RU" dirty="0"/>
            </a:br>
            <a:r>
              <a:rPr lang="ru-RU" dirty="0"/>
              <a:t>• Время публикации</a:t>
            </a:r>
            <a:br>
              <a:rPr lang="ru-RU" dirty="0"/>
            </a:br>
            <a:r>
              <a:rPr lang="ru-RU" dirty="0"/>
              <a:t>• Соотношение </a:t>
            </a:r>
            <a:r>
              <a:rPr lang="ru-RU" dirty="0" err="1"/>
              <a:t>промопостов</a:t>
            </a:r>
            <a:r>
              <a:rPr lang="ru-RU" dirty="0"/>
              <a:t> и нейтральных постов</a:t>
            </a:r>
            <a:br>
              <a:rPr lang="ru-RU" dirty="0"/>
            </a:br>
            <a:r>
              <a:rPr lang="ru-RU" dirty="0"/>
              <a:t>Какой должен быть контент?</a:t>
            </a:r>
            <a:br>
              <a:rPr lang="ru-RU" dirty="0"/>
            </a:br>
            <a:r>
              <a:rPr lang="ru-RU" dirty="0"/>
              <a:t>• </a:t>
            </a:r>
            <a:r>
              <a:rPr lang="ru-RU" i="1" dirty="0"/>
              <a:t>Качественный</a:t>
            </a:r>
            <a:br>
              <a:rPr lang="ru-RU" dirty="0"/>
            </a:br>
            <a:r>
              <a:rPr lang="ru-RU" dirty="0"/>
              <a:t>• Конкретный (четкий)</a:t>
            </a:r>
            <a:br>
              <a:rPr lang="ru-RU" dirty="0"/>
            </a:br>
            <a:r>
              <a:rPr lang="ru-RU" dirty="0"/>
              <a:t>• Полезный</a:t>
            </a:r>
            <a:br>
              <a:rPr lang="ru-RU" dirty="0"/>
            </a:br>
            <a:r>
              <a:rPr lang="ru-RU" dirty="0"/>
              <a:t>• </a:t>
            </a:r>
            <a:r>
              <a:rPr lang="ru-RU" i="1" dirty="0"/>
              <a:t>Интересный</a:t>
            </a:r>
            <a:br>
              <a:rPr lang="ru-RU" dirty="0"/>
            </a:br>
            <a:r>
              <a:rPr lang="ru-RU" dirty="0"/>
              <a:t>• </a:t>
            </a:r>
            <a:r>
              <a:rPr lang="ru-RU" i="1" dirty="0"/>
              <a:t>Уникальный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4667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73" y="-192956"/>
            <a:ext cx="7673196" cy="68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06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br>
              <a:rPr lang="ru-RU" dirty="0"/>
            </a:br>
            <a:r>
              <a:rPr lang="ru-RU" b="1" dirty="0"/>
              <a:t>Определение системы метрик</a:t>
            </a:r>
            <a:br>
              <a:rPr lang="ru-RU" dirty="0"/>
            </a:br>
            <a:r>
              <a:rPr lang="ru-RU" dirty="0"/>
              <a:t>Для того чтобы понимать, выполняются ли поставленные перед кампанией цели, требуется ли коррекция действий, правильно ли была</a:t>
            </a:r>
            <a:br>
              <a:rPr lang="ru-RU" dirty="0"/>
            </a:br>
            <a:r>
              <a:rPr lang="ru-RU" dirty="0"/>
              <a:t>подготовлена концепция, необходимо заранее определить систему показателей эффективности (метрик) и в процессе ориентироваться именно на них.</a:t>
            </a:r>
            <a:br>
              <a:rPr lang="ru-RU" dirty="0"/>
            </a:br>
            <a:r>
              <a:rPr lang="ru-RU" dirty="0"/>
              <a:t>Выбор метрик зависит в первую очередь от задач кампании.</a:t>
            </a:r>
            <a:br>
              <a:rPr lang="ru-RU" dirty="0"/>
            </a:br>
            <a:r>
              <a:rPr lang="ru-RU" dirty="0"/>
              <a:t>Существуют совершенно разные критерии, как общие (охват аудитории, характер активности), так и более конкретные (трафик, продажи, </a:t>
            </a:r>
            <a:r>
              <a:rPr lang="ru-RU" dirty="0" err="1"/>
              <a:t>лиды</a:t>
            </a:r>
            <a:r>
              <a:rPr lang="ru-RU" dirty="0"/>
              <a:t> и </a:t>
            </a:r>
            <a:r>
              <a:rPr lang="ru-RU" dirty="0" err="1"/>
              <a:t>т.д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48297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713" y="97694"/>
            <a:ext cx="6676845" cy="67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85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7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Определение необходимых ресурсов</a:t>
            </a:r>
            <a:br>
              <a:rPr lang="ru-RU" dirty="0"/>
            </a:br>
            <a:r>
              <a:rPr lang="ru-RU" dirty="0"/>
              <a:t>Как правило, продвижение в социальных сетях требует двух видов ресурсов, – это:</a:t>
            </a:r>
            <a:br>
              <a:rPr lang="ru-RU" dirty="0"/>
            </a:br>
            <a:r>
              <a:rPr lang="ru-RU" dirty="0"/>
              <a:t>• </a:t>
            </a:r>
            <a:r>
              <a:rPr lang="ru-RU" dirty="0" err="1"/>
              <a:t>временны́е</a:t>
            </a:r>
            <a:r>
              <a:rPr lang="ru-RU" dirty="0"/>
              <a:t> ресурсы (то есть собственно время, ваше и ваших сотрудников);</a:t>
            </a:r>
            <a:br>
              <a:rPr lang="ru-RU" dirty="0"/>
            </a:br>
            <a:r>
              <a:rPr lang="ru-RU" dirty="0"/>
              <a:t>• материальные ресурсы (затраты на рекламу и на аутсорсинг).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6320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ru-RU" dirty="0"/>
            </a:br>
            <a:r>
              <a:rPr lang="ru-RU" b="1" dirty="0"/>
              <a:t>Разработка календарного плана</a:t>
            </a:r>
            <a:br>
              <a:rPr lang="ru-RU" dirty="0"/>
            </a:br>
            <a:r>
              <a:rPr lang="ru-RU" dirty="0"/>
              <a:t>Календарный план представляет собой схему,</a:t>
            </a:r>
            <a:br>
              <a:rPr lang="ru-RU" dirty="0"/>
            </a:br>
            <a:r>
              <a:rPr lang="ru-RU" dirty="0"/>
              <a:t>в которой в хронологическом порядке</a:t>
            </a:r>
            <a:br>
              <a:rPr lang="ru-RU" dirty="0"/>
            </a:br>
            <a:r>
              <a:rPr lang="ru-RU" dirty="0"/>
              <a:t>назначены даты для всех основных</a:t>
            </a:r>
            <a:br>
              <a:rPr lang="ru-RU" dirty="0"/>
            </a:br>
            <a:r>
              <a:rPr lang="ru-RU" dirty="0"/>
              <a:t>действий, в частности:</a:t>
            </a:r>
            <a:br>
              <a:rPr lang="ru-RU" dirty="0"/>
            </a:br>
            <a:r>
              <a:rPr lang="ru-RU" dirty="0"/>
              <a:t>• запуск мероприятий в каждой из сетей;</a:t>
            </a:r>
            <a:br>
              <a:rPr lang="ru-RU" dirty="0"/>
            </a:br>
            <a:r>
              <a:rPr lang="ru-RU" dirty="0"/>
              <a:t>• </a:t>
            </a:r>
            <a:r>
              <a:rPr lang="ru-RU" dirty="0" err="1"/>
              <a:t>дедлайн</a:t>
            </a:r>
            <a:r>
              <a:rPr lang="ru-RU" dirty="0"/>
              <a:t> (сроки) по каждому из</a:t>
            </a:r>
            <a:br>
              <a:rPr lang="ru-RU" dirty="0"/>
            </a:br>
            <a:r>
              <a:rPr lang="ru-RU" dirty="0"/>
              <a:t>мероприятий;</a:t>
            </a:r>
            <a:br>
              <a:rPr lang="ru-RU" dirty="0"/>
            </a:br>
            <a:r>
              <a:rPr lang="ru-RU" dirty="0"/>
              <a:t>• расписание публикации материалов;</a:t>
            </a:r>
            <a:br>
              <a:rPr lang="ru-RU" dirty="0"/>
            </a:br>
            <a:r>
              <a:rPr lang="ru-RU" dirty="0"/>
              <a:t>• замер по основным метрикам.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83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785794"/>
            <a:ext cx="8229600" cy="84615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ЦЕЛЬ ПРИСУТСТВИЯ В СОЦИАЛЬНЫХ СЕТЯХ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Определите для себя, зачем Вы хотите пойти в социальную сеть?</a:t>
            </a:r>
            <a:br>
              <a:rPr lang="ru-RU" dirty="0"/>
            </a:br>
            <a:r>
              <a:rPr lang="ru-RU" b="1" dirty="0"/>
              <a:t>Напишите для себя все Ваши почему и зачем?</a:t>
            </a:r>
            <a:br>
              <a:rPr lang="ru-RU" dirty="0"/>
            </a:br>
            <a:r>
              <a:rPr lang="ru-RU" b="1" i="1" dirty="0"/>
              <a:t>Например:</a:t>
            </a:r>
            <a:br>
              <a:rPr lang="ru-RU" b="1" dirty="0"/>
            </a:br>
            <a:r>
              <a:rPr lang="ru-RU" b="1" dirty="0"/>
              <a:t>• Ваши конкуренты уже там?</a:t>
            </a:r>
            <a:br>
              <a:rPr lang="ru-RU" b="1" dirty="0"/>
            </a:br>
            <a:r>
              <a:rPr lang="ru-RU" b="1" dirty="0"/>
              <a:t>• Это модно, круто и Вы тоже хотите быть там наравне с другими?</a:t>
            </a:r>
            <a:br>
              <a:rPr lang="ru-RU" b="1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2142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br>
              <a:rPr lang="ru-RU" dirty="0"/>
            </a:br>
            <a:r>
              <a:rPr lang="ru-RU" b="1" dirty="0"/>
              <a:t>Оценка эффективности и коррекция кампании</a:t>
            </a:r>
            <a:br>
              <a:rPr lang="ru-RU" dirty="0"/>
            </a:br>
            <a:r>
              <a:rPr lang="ru-RU" dirty="0"/>
              <a:t>Как и любой другой маркетинговый инструмент, SMM требует постоянной </a:t>
            </a:r>
            <a:r>
              <a:rPr lang="ru-RU" dirty="0" err="1"/>
              <a:t>донастройки</a:t>
            </a:r>
            <a:r>
              <a:rPr lang="ru-RU" dirty="0"/>
              <a:t> и оптимизации.</a:t>
            </a:r>
            <a:br>
              <a:rPr lang="ru-RU" dirty="0"/>
            </a:br>
            <a:r>
              <a:rPr lang="ru-RU" dirty="0"/>
              <a:t>Поэтому, с определенной периодичностью, необходимо проводить анализ достигнутых результатов и на его основании корректировать кампанию.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596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/>
              <a:t>Для того, чтобы определить эффективность</a:t>
            </a:r>
            <a:br>
              <a:rPr lang="ru-RU" sz="3200" dirty="0"/>
            </a:br>
            <a:r>
              <a:rPr lang="ru-RU" sz="3200" b="1" dirty="0"/>
              <a:t>проводимой компании, нужно ответить на</a:t>
            </a:r>
            <a:br>
              <a:rPr lang="ru-RU" sz="3200" dirty="0"/>
            </a:br>
            <a:r>
              <a:rPr lang="ru-RU" sz="3200" b="1" dirty="0"/>
              <a:t>ключевые 3 вопроса</a:t>
            </a:r>
            <a:r>
              <a:rPr lang="ru-RU" sz="3200" dirty="0"/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br>
              <a:rPr lang="ru-RU" dirty="0"/>
            </a:br>
            <a:r>
              <a:rPr lang="ru-RU" dirty="0"/>
              <a:t>• Насколько качественно была проведена кампания?</a:t>
            </a:r>
            <a:br>
              <a:rPr lang="ru-RU" dirty="0"/>
            </a:br>
            <a:r>
              <a:rPr lang="ru-RU" dirty="0"/>
              <a:t>• В какой степени данная кампания решила</a:t>
            </a:r>
            <a:br>
              <a:rPr lang="ru-RU" dirty="0"/>
            </a:br>
            <a:r>
              <a:rPr lang="ru-RU" dirty="0"/>
              <a:t>поставленные перед ней задачи?</a:t>
            </a:r>
            <a:br>
              <a:rPr lang="ru-RU" dirty="0"/>
            </a:br>
            <a:r>
              <a:rPr lang="ru-RU" dirty="0"/>
              <a:t>• Как проведенная кампания отразилась на бизнесе в</a:t>
            </a:r>
            <a:br>
              <a:rPr lang="ru-RU" dirty="0"/>
            </a:br>
            <a:r>
              <a:rPr lang="ru-RU" dirty="0"/>
              <a:t>целом?</a:t>
            </a:r>
            <a:br>
              <a:rPr lang="ru-RU" dirty="0"/>
            </a:br>
            <a:r>
              <a:rPr lang="ru-RU" dirty="0"/>
              <a:t>При этом ответы должны носить конкретный</a:t>
            </a:r>
            <a:br>
              <a:rPr lang="ru-RU" dirty="0"/>
            </a:br>
            <a:r>
              <a:rPr lang="ru-RU" dirty="0"/>
              <a:t>количественный характер, для чего используются</a:t>
            </a:r>
            <a:br>
              <a:rPr lang="ru-RU" dirty="0"/>
            </a:br>
            <a:r>
              <a:rPr lang="ru-RU" dirty="0"/>
              <a:t>специальные показатели эффективности – метрики.</a:t>
            </a:r>
          </a:p>
        </p:txBody>
      </p:sp>
    </p:spTree>
    <p:extLst>
      <p:ext uri="{BB962C8B-B14F-4D97-AF65-F5344CB8AC3E}">
        <p14:creationId xmlns:p14="http://schemas.microsoft.com/office/powerpoint/2010/main" val="3048819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Цели оценки эффективности: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ru-RU" dirty="0"/>
            </a:br>
            <a:r>
              <a:rPr lang="ru-RU" dirty="0"/>
              <a:t>• Оценка возврата вложенных инвестиций (ROI)</a:t>
            </a:r>
            <a:br>
              <a:rPr lang="ru-RU" dirty="0"/>
            </a:br>
            <a:r>
              <a:rPr lang="ru-RU" dirty="0"/>
              <a:t>• Коррекция проводимой кампании</a:t>
            </a:r>
            <a:br>
              <a:rPr lang="ru-RU" dirty="0"/>
            </a:br>
            <a:r>
              <a:rPr lang="ru-RU" dirty="0"/>
              <a:t>• Оценка целесообразности использования тех или иных инструментов</a:t>
            </a:r>
            <a:br>
              <a:rPr lang="ru-RU" dirty="0"/>
            </a:br>
            <a:r>
              <a:rPr lang="ru-RU" dirty="0"/>
              <a:t>• Сравнение результатов SMM с результатами других маркетинговых действий.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7586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/>
              <a:t>Метрики: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dirty="0"/>
              <a:t>• </a:t>
            </a:r>
            <a:r>
              <a:rPr lang="ru-RU" dirty="0"/>
              <a:t>Соответствие портрету целевой аудитории (берется на анализ 100-300</a:t>
            </a:r>
            <a:br>
              <a:rPr lang="ru-RU" dirty="0"/>
            </a:br>
            <a:r>
              <a:rPr lang="ru-RU" dirty="0"/>
              <a:t>участников сообщества; нормально, если соответствует 85% целевой</a:t>
            </a:r>
            <a:br>
              <a:rPr lang="ru-RU" dirty="0"/>
            </a:br>
            <a:r>
              <a:rPr lang="ru-RU" dirty="0"/>
              <a:t>аудитории)</a:t>
            </a:r>
            <a:br>
              <a:rPr lang="ru-RU" dirty="0"/>
            </a:br>
            <a:r>
              <a:rPr lang="ru-RU" dirty="0"/>
              <a:t>• Количество посетителей страницы (сообщества) (нормально, если</a:t>
            </a:r>
            <a:br>
              <a:rPr lang="ru-RU" dirty="0"/>
            </a:br>
            <a:r>
              <a:rPr lang="ru-RU" dirty="0"/>
              <a:t>посещаемость страницы не меньше 10% от общего числа участников)</a:t>
            </a:r>
            <a:br>
              <a:rPr lang="ru-RU" dirty="0"/>
            </a:br>
            <a:r>
              <a:rPr lang="ru-RU" dirty="0"/>
              <a:t>• Количество </a:t>
            </a:r>
            <a:r>
              <a:rPr lang="ru-RU" dirty="0" err="1"/>
              <a:t>social</a:t>
            </a:r>
            <a:r>
              <a:rPr lang="ru-RU" dirty="0"/>
              <a:t> </a:t>
            </a:r>
            <a:r>
              <a:rPr lang="ru-RU" dirty="0" err="1"/>
              <a:t>action</a:t>
            </a:r>
            <a:r>
              <a:rPr lang="ru-RU" dirty="0"/>
              <a:t> (отметки "Мне нравится", комментарии, участие в</a:t>
            </a:r>
            <a:br>
              <a:rPr lang="ru-RU" dirty="0"/>
            </a:br>
            <a:r>
              <a:rPr lang="ru-RU" dirty="0" err="1"/>
              <a:t>промоакциях</a:t>
            </a:r>
            <a:r>
              <a:rPr lang="ru-RU" dirty="0"/>
              <a:t> и конкурсах, количество закаченного контента)</a:t>
            </a:r>
            <a:br>
              <a:rPr lang="ru-RU" dirty="0"/>
            </a:br>
            <a:r>
              <a:rPr lang="ru-RU" dirty="0"/>
              <a:t>• Резонанс (количество </a:t>
            </a:r>
            <a:r>
              <a:rPr lang="ru-RU" dirty="0" err="1"/>
              <a:t>репостов</a:t>
            </a:r>
            <a:r>
              <a:rPr lang="ru-RU" dirty="0"/>
              <a:t>, </a:t>
            </a:r>
            <a:r>
              <a:rPr lang="ru-RU" dirty="0" err="1"/>
              <a:t>републикаций</a:t>
            </a:r>
            <a:r>
              <a:rPr lang="ru-RU" dirty="0"/>
              <a:t> постов)</a:t>
            </a:r>
            <a:br>
              <a:rPr lang="ru-RU" dirty="0"/>
            </a:br>
            <a:r>
              <a:rPr lang="ru-RU" dirty="0"/>
              <a:t>• Информационный фон бренда (мониторинг: кол-во положительных отзывов,</a:t>
            </a:r>
            <a:br>
              <a:rPr lang="ru-RU" dirty="0"/>
            </a:br>
            <a:r>
              <a:rPr lang="ru-RU" dirty="0"/>
              <a:t>нейтральных и негативных)</a:t>
            </a:r>
            <a:br>
              <a:rPr lang="ru-RU" dirty="0"/>
            </a:br>
            <a:r>
              <a:rPr lang="ru-RU" dirty="0"/>
              <a:t>• Количество трафика на внешний сайт (в этом поможет веб-аналитика)</a:t>
            </a:r>
            <a:br>
              <a:rPr lang="ru-RU" dirty="0"/>
            </a:br>
            <a:r>
              <a:rPr lang="ru-RU" dirty="0"/>
              <a:t>• Качество трафика (количество страниц, просмотренных пользователем;</a:t>
            </a:r>
            <a:br>
              <a:rPr lang="ru-RU" dirty="0"/>
            </a:br>
            <a:r>
              <a:rPr lang="ru-RU" dirty="0"/>
              <a:t>количество времени, уделенное посетителю сайту; показатель отказов</a:t>
            </a:r>
            <a:br>
              <a:rPr lang="ru-RU" dirty="0"/>
            </a:br>
            <a:r>
              <a:rPr lang="ru-RU" dirty="0"/>
              <a:t>(количество посетителей, которые покинули сайт после первой,</a:t>
            </a:r>
            <a:br>
              <a:rPr lang="ru-RU" dirty="0"/>
            </a:br>
            <a:r>
              <a:rPr lang="ru-RU" dirty="0"/>
              <a:t>просмотренной страницы)</a:t>
            </a:r>
            <a:br>
              <a:rPr lang="ru-RU" dirty="0"/>
            </a:br>
            <a:r>
              <a:rPr lang="ru-RU" dirty="0"/>
              <a:t>• Количество целевых действий, совершенных посетителями</a:t>
            </a:r>
            <a:br>
              <a:rPr lang="ru-RU" b="1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729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Вы проработали стратегию продвижения</a:t>
            </a:r>
            <a:br>
              <a:rPr lang="ru-RU" dirty="0"/>
            </a:br>
            <a:r>
              <a:rPr lang="ru-RU" dirty="0"/>
              <a:t>вашего проекта в социальных сетях.</a:t>
            </a:r>
            <a:br>
              <a:rPr lang="ru-RU" dirty="0"/>
            </a:br>
            <a:r>
              <a:rPr lang="ru-RU" dirty="0"/>
              <a:t>Есть цель и понимание как продвигаться и</a:t>
            </a:r>
            <a:br>
              <a:rPr lang="ru-RU" dirty="0"/>
            </a:br>
            <a:r>
              <a:rPr lang="ru-RU" dirty="0"/>
              <a:t>что делать?!</a:t>
            </a:r>
            <a:br>
              <a:rPr lang="ru-RU" dirty="0"/>
            </a:br>
            <a:r>
              <a:rPr lang="ru-RU" dirty="0"/>
              <a:t>Начинайте рекламировать и продвигать</a:t>
            </a:r>
            <a:br>
              <a:rPr lang="ru-RU" dirty="0"/>
            </a:br>
            <a:r>
              <a:rPr lang="ru-RU" dirty="0"/>
              <a:t>свой товар/услугу в соц. Сетях и не</a:t>
            </a:r>
            <a:br>
              <a:rPr lang="ru-RU" dirty="0"/>
            </a:br>
            <a:r>
              <a:rPr lang="ru-RU" dirty="0"/>
              <a:t>забывайте своевременно делать оценку</a:t>
            </a:r>
            <a:br>
              <a:rPr lang="ru-RU" dirty="0"/>
            </a:br>
            <a:r>
              <a:rPr lang="ru-RU" dirty="0"/>
              <a:t>результатов!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90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ПРЯМАЯ ПРОДАЖА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При выборе такой цели Вы не скрываете от своей аудитории, что Вы будете продавать!</a:t>
            </a:r>
            <a:br>
              <a:rPr lang="ru-RU" dirty="0"/>
            </a:br>
            <a:r>
              <a:rPr lang="ru-RU" dirty="0"/>
              <a:t>Вы продаете либо в сообществе, либо, попадая на ваши страницы, люди понимают, что Вы, ведете их к себе на ресурс – где идет продажа!</a:t>
            </a:r>
            <a:br>
              <a:rPr lang="ru-RU" dirty="0"/>
            </a:br>
            <a:r>
              <a:rPr lang="ru-RU" b="1" dirty="0"/>
              <a:t>Цель «ПРЯМАЯ ПРОДАЖА»</a:t>
            </a:r>
            <a:br>
              <a:rPr lang="ru-RU" dirty="0"/>
            </a:br>
            <a:r>
              <a:rPr lang="ru-RU" dirty="0"/>
              <a:t>Хорошо подходит для магазинов, у которых есть большой ассортимент.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48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65" y="0"/>
            <a:ext cx="8782524" cy="68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53" y="238364"/>
            <a:ext cx="8792068" cy="622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0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322" y="-76200"/>
            <a:ext cx="9722644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3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Цель «ТРАФИК»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этом случае наша задача просто привлечение людей на нужный ресурс.</a:t>
            </a:r>
            <a:br>
              <a:rPr lang="ru-RU" dirty="0"/>
            </a:br>
            <a:r>
              <a:rPr lang="ru-RU" dirty="0"/>
              <a:t>Конечно же, в дальнейшем, часть этих людей станет Вашими клиентами, но в данном случае Вы акцент делаете именно</a:t>
            </a:r>
            <a:br>
              <a:rPr lang="ru-RU" dirty="0"/>
            </a:br>
            <a:r>
              <a:rPr lang="ru-RU" dirty="0"/>
              <a:t>на привлечение людей.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55970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1627</Words>
  <Application>Microsoft Office PowerPoint</Application>
  <PresentationFormat>Экран (4:3)</PresentationFormat>
  <Paragraphs>64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7" baseType="lpstr">
      <vt:lpstr>Arial</vt:lpstr>
      <vt:lpstr>Calibri</vt:lpstr>
      <vt:lpstr>Тема Office</vt:lpstr>
      <vt:lpstr>Стратегия продвижения компании в социальных сетях</vt:lpstr>
      <vt:lpstr>Презентация PowerPoint</vt:lpstr>
      <vt:lpstr>При планировании работы в социальных сетях, необходимо: </vt:lpstr>
      <vt:lpstr>ЦЕЛЬ ПРИСУТСТВИЯ В СОЦИАЛЬНЫХ СЕТЯХ  </vt:lpstr>
      <vt:lpstr>ПРЯМАЯ ПРОДАЖА  </vt:lpstr>
      <vt:lpstr>Презентация PowerPoint</vt:lpstr>
      <vt:lpstr>Презентация PowerPoint</vt:lpstr>
      <vt:lpstr>Презентация PowerPoint</vt:lpstr>
      <vt:lpstr>Цель «ТРАФИК»  </vt:lpstr>
      <vt:lpstr>Презентация PowerPoint</vt:lpstr>
      <vt:lpstr>Цель «ПОВЫШЕНИЕ УЗНАВАЕМОСТИ (ЛОЯЛЬНОСТИ)» </vt:lpstr>
      <vt:lpstr>Презентация PowerPoint</vt:lpstr>
      <vt:lpstr>Цель «ОБЩЕНИЕ С КЛИЕНТАМИ»  </vt:lpstr>
      <vt:lpstr>Презентация PowerPoint</vt:lpstr>
      <vt:lpstr>Цель «РАБОТА С НЕГАТИВОМ»  </vt:lpstr>
      <vt:lpstr>Презентация PowerPoint</vt:lpstr>
      <vt:lpstr>ИТОГ:</vt:lpstr>
      <vt:lpstr>СТРАТЕГИЯ</vt:lpstr>
      <vt:lpstr>В итоге стратегия продвижения должна ответить на 4 вопроса:</vt:lpstr>
      <vt:lpstr>Алгоритм создания стратегии  </vt:lpstr>
      <vt:lpstr>Презентация PowerPoint</vt:lpstr>
      <vt:lpstr>Презентация PowerPoint</vt:lpstr>
      <vt:lpstr>Шаг 2</vt:lpstr>
      <vt:lpstr>Список задач (пересекаются с целями): </vt:lpstr>
      <vt:lpstr>Шаг 3</vt:lpstr>
      <vt:lpstr>Для подбора площадок есть несколько подходов:</vt:lpstr>
      <vt:lpstr>Способ подбора ЦА через специализированные сервисы:</vt:lpstr>
      <vt:lpstr>Презентация PowerPoint</vt:lpstr>
      <vt:lpstr>Презентация PowerPoint</vt:lpstr>
      <vt:lpstr>Презентация PowerPoint</vt:lpstr>
      <vt:lpstr>Шаг 4</vt:lpstr>
      <vt:lpstr>Анализ сообществ конкурентов:  </vt:lpstr>
      <vt:lpstr>Шаг 5</vt:lpstr>
      <vt:lpstr>Элементы контентной стратегии таковы:</vt:lpstr>
      <vt:lpstr>Презентация PowerPoint</vt:lpstr>
      <vt:lpstr>Шаг 6</vt:lpstr>
      <vt:lpstr>Презентация PowerPoint</vt:lpstr>
      <vt:lpstr>Шаг 7</vt:lpstr>
      <vt:lpstr>Шаг 8</vt:lpstr>
      <vt:lpstr>Шаг 9</vt:lpstr>
      <vt:lpstr>Для того, чтобы определить эффективность проводимой компании, нужно ответить на ключевые 3 вопроса:</vt:lpstr>
      <vt:lpstr>Цели оценки эффективности:</vt:lpstr>
      <vt:lpstr>Метрики:</vt:lpstr>
      <vt:lpstr>Итог: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Стратегия продвижения компании в социальных сетях</dc:title>
  <dc:creator>Admin</dc:creator>
  <cp:lastModifiedBy>Adisind Андрей</cp:lastModifiedBy>
  <cp:revision>7</cp:revision>
  <dcterms:created xsi:type="dcterms:W3CDTF">2019-03-13T17:55:21Z</dcterms:created>
  <dcterms:modified xsi:type="dcterms:W3CDTF">2023-03-03T18:43:35Z</dcterms:modified>
</cp:coreProperties>
</file>